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0"/>
  <p:clrMru>
    <a:srgbClr val="FF0000"/>
    <a:srgbClr val="2703C1"/>
    <a:srgbClr val="FFCCFF"/>
    <a:srgbClr val="FF99FF"/>
    <a:srgbClr val="CC99FF"/>
    <a:srgbClr val="CCECFF"/>
    <a:srgbClr val="FFFF66"/>
    <a:srgbClr val="FFE2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4" autoAdjust="0"/>
    <p:restoredTop sz="94650" autoAdjust="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73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EF3A83E-0E44-4B2E-BFB0-F097B676A2DC}" type="datetimeFigureOut">
              <a:rPr lang="sr-Latn-CS"/>
              <a:pPr>
                <a:defRPr/>
              </a:pPr>
              <a:t>28.6.2012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C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C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C5B55B-B457-41C6-ABF1-B59174DE749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BCB5-54D6-408E-A8CD-B9E2FA1AB5D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A83FE-CDBF-416E-9091-61BC3608D5F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7E072-B2A0-4247-BC12-FFB79A49E17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85C2-1A90-4CB3-9E65-8D028AAD5D8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2E5AF-FB3C-4A72-8C2D-2B5D03241C6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D50A-4B68-4DF2-AF61-FEF62D2C611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74DD9-C957-42DF-ACCA-44FB0A0B246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F0D9A-CAFC-46E5-8038-A4CF5DBF691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305F-65ED-4B65-A3E4-E0D3619FB19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54506-AD06-4E65-91B0-92BB0003AF4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0985C-0C3F-4C82-8ADD-E17562C4BB0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4F53B18-D007-41C9-98DB-80626C415CA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428625"/>
            <a:ext cx="7772400" cy="3024188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66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ПРЕКРШАЈ </a:t>
            </a:r>
            <a:br>
              <a:rPr lang="sr-Cyrl-CS" sz="66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r-Cyrl-CS" sz="66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</a:t>
            </a:r>
            <a:br>
              <a:rPr lang="sr-Cyrl-CS" sz="66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r-Cyrl-CS" sz="66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НАПАДУ</a:t>
            </a:r>
            <a:endParaRPr lang="sr-Latn-CS" sz="66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5643563"/>
            <a:ext cx="6400800" cy="500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800" b="1" i="1" dirty="0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Слободан Вишекруна</a:t>
            </a:r>
          </a:p>
        </p:txBody>
      </p:sp>
      <p:pic>
        <p:nvPicPr>
          <p:cNvPr id="2052" name="Picture 6" descr="rss (color) 2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33375"/>
            <a:ext cx="122396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2643188" y="6286500"/>
            <a:ext cx="41751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sr-Cyrl-CS" b="1" i="1">
                <a:solidFill>
                  <a:srgbClr val="FF0000"/>
                </a:solidFill>
              </a:rPr>
              <a:t>Крагујевац, јул 2012.</a:t>
            </a:r>
            <a:endParaRPr lang="sr-Latn-CS" b="1" i="1">
              <a:solidFill>
                <a:srgbClr val="FF0000"/>
              </a:solidFill>
            </a:endParaRPr>
          </a:p>
        </p:txBody>
      </p:sp>
      <p:pic>
        <p:nvPicPr>
          <p:cNvPr id="2054" name="Picture 8" descr="logo sudije rss"/>
          <p:cNvPicPr>
            <a:picLocks noChangeAspect="1" noChangeArrowheads="1"/>
          </p:cNvPicPr>
          <p:nvPr/>
        </p:nvPicPr>
        <p:blipFill>
          <a:blip r:embed="rId3">
            <a:lum contrast="36000"/>
          </a:blip>
          <a:srcRect/>
          <a:stretch>
            <a:fillRect/>
          </a:stretch>
        </p:blipFill>
        <p:spPr bwMode="auto">
          <a:xfrm>
            <a:off x="7451725" y="4762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d_22461_470_600_9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3571876"/>
            <a:ext cx="3000364" cy="18002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sr-Cyrl-CS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ПРЕКРШАЈ У НАПАДУ</a:t>
            </a:r>
            <a:endParaRPr lang="sr-Latn-CS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68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ТРЕТМАН ПРЕКРШАЈА У НАПАДУ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СПЕКТАР ПРЕКРШАЈА НАПАДАЈУЋЕГ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СИТУАЦИЈЕ У КОНТРА-НАПАДУ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БУДНОСТ И СВЕСНОСТ СУДИЈА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РЕАКЦИЈА СУДИЈА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СУДИЈСКА ТАКТИКА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30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ЗАДАТАК СУДИЈА</a:t>
            </a:r>
            <a:endParaRPr lang="sr-Latn-CS" sz="2000" i="1" smtClean="0">
              <a:solidFill>
                <a:srgbClr val="2703C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  <p:pic>
        <p:nvPicPr>
          <p:cNvPr id="5" name="Picture 4" descr="prekrsaj u napad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156" y="3429000"/>
            <a:ext cx="3841562" cy="2768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ТРЕТМАН ПРЕКРШАЈА У НАПАДУ</a:t>
            </a:r>
            <a:endParaRPr lang="sr-Latn-CS" sz="28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8229600" cy="34131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НАПАДАЈУЋИ ИГРАЧ   =  ОДБРАМБЕНИ ИГРАЧ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НАПАДАЈУЋИ ИГРАЧ ИМА БЛАЖИ ТРЕТМАН КОД СУДИЈА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ПРЕКРШАЈИ ИГРАЧА ОБЕ ЕКИПЕ МОРАЈУ БИТИ ИСТО САНКЦИОНИСАНИ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НЕ СМЕ СЕ ФАВОРИЗОВАТИ НАПАДАЈУЋИ ИГРАЧ</a:t>
            </a:r>
            <a:endParaRPr lang="sr-Latn-CS" sz="2000" i="1" smtClean="0">
              <a:solidFill>
                <a:srgbClr val="2703C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  <p:pic>
        <p:nvPicPr>
          <p:cNvPr id="5" name="Picture 4" descr="prekrsaj u napadu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3786190"/>
            <a:ext cx="3857620" cy="23145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60350"/>
            <a:ext cx="8893175" cy="633413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СПЕКТАР ПРЕКРШАЈА НАПАДАЈУЋЕГ ИГРАЧА</a:t>
            </a:r>
            <a:endParaRPr lang="sr-Latn-CS" sz="28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158163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sr-Cyrl-CS" sz="2000" b="1" i="1" smtClean="0">
              <a:solidFill>
                <a:srgbClr val="2703C1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НАЛЕТАЊЕ И НАСКАКИВАЊЕ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“СКЛАЊАЊЕ РУКЕ”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НАСЛАЊАЊЕ НА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УДАРАЦ ПО ГЛАВИ ОДБРАМБЕНОГ ИГРАЧА ПОСЛЕ ШУТА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ГУРАЊЕ ГЛАВОМ ОДБРАМБЕНОГ ИГРАЧА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ГУРАЊЕ РАМЕНОМ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ГУРАЊЕ ЛАКТОМ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ГУРАЊЕ ЛЕЂИМА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sr-Cyrl-CS" sz="1800" i="1" smtClean="0">
                <a:solidFill>
                  <a:srgbClr val="2703C1"/>
                </a:solidFill>
              </a:rPr>
              <a:t>ГУРАЊЕ ИСТУРЕНОМ НОГОМ ОДБРАМБЕНОГ ИГРАЧА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sr-Cyrl-CS" sz="1800" i="1" smtClean="0">
                <a:solidFill>
                  <a:srgbClr val="2703C1"/>
                </a:solidFill>
              </a:rPr>
              <a:t>НЕПРАВИЛНЕ БЛОКАДЕ КРУЖНОГ НАПАДАЧА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Cyrl-CS" sz="1800" i="1" smtClean="0">
                <a:solidFill>
                  <a:srgbClr val="2703C1"/>
                </a:solidFill>
              </a:rPr>
              <a:t>     (</a:t>
            </a:r>
            <a:r>
              <a:rPr lang="sr-Cyrl-CS" sz="1800" i="1" u="sng" smtClean="0">
                <a:solidFill>
                  <a:srgbClr val="2703C1"/>
                </a:solidFill>
              </a:rPr>
              <a:t>држање за дрес, држање за тело, подметање ноге, гурање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sr-Cyrl-CS" sz="1800" i="1" u="sng" smtClean="0">
                <a:solidFill>
                  <a:srgbClr val="2703C1"/>
                </a:solidFill>
              </a:rPr>
              <a:t>рукама у тело одбрамбеног играча</a:t>
            </a:r>
            <a:r>
              <a:rPr lang="sr-Cyrl-CS" sz="1800" i="1" smtClean="0">
                <a:solidFill>
                  <a:srgbClr val="2703C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sr-Cyrl-CS" sz="1800" i="1" smtClean="0">
                <a:solidFill>
                  <a:srgbClr val="2703C1"/>
                </a:solidFill>
              </a:rPr>
              <a:t>ПРЕБАЦИВАЊЕ РУКЕ ПРЕКО РАМЕНА ОДБРАМБЕНОГ ИГРАЧА ОЧЕКУЈУЋИ СЛОБОДНО БАЦАЊЕ</a:t>
            </a:r>
            <a:endParaRPr lang="sr-Cyrl-CS" sz="2000" b="1" i="1" smtClean="0">
              <a:solidFill>
                <a:srgbClr val="2703C1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32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СИТУАЦИЈЕ У КОНТРА-НАПАДУ</a:t>
            </a:r>
            <a:endParaRPr lang="sr-Latn-CS" sz="32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57313"/>
            <a:ext cx="8229600" cy="4797425"/>
          </a:xfrm>
        </p:spPr>
        <p:txBody>
          <a:bodyPr/>
          <a:lstStyle/>
          <a:p>
            <a:pPr eaLnBrk="1" hangingPunct="1"/>
            <a:endParaRPr lang="sr-Cyrl-CS" sz="2000" b="1" smtClean="0">
              <a:solidFill>
                <a:srgbClr val="2703C1"/>
              </a:solidFill>
            </a:endParaRP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“1 НА 1” ПО ЦЕЛОМ ТЕРЕНУ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ПРОЦЕНИТИ КО ЈЕ ПРВИ НАПРАВИО ПРЕКРШАЈ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ПРОЦЕНИТИ КО ЈЕ ПРВИ ЗАУЗЕО ПРОСТОР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РЕАКЦИЈА НА ТЕАТРАЛНОСТ  (“ГЛУМУ”) ОДБРАМБЕНОГ ИГРАЧА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КАЗНЕ ЗА ТЕАТРАЛНОСТ ПРАЋЕНУ КРИЦИМА ОДБРАМБЕНОГ ИГРАЧА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ЧЕСТ СЛУЧАЈ ИСТОВРЕМЕНОГ ПРЕКРШАЈА НАПАДАЧА И ОДБРАМБЕНОГ ИГРАЧА</a:t>
            </a:r>
          </a:p>
          <a:p>
            <a:pPr eaLnBrk="1" hangingPunct="1"/>
            <a:r>
              <a:rPr lang="sr-Cyrl-CS" sz="2000" i="1" smtClean="0">
                <a:solidFill>
                  <a:srgbClr val="2703C1"/>
                </a:solidFill>
              </a:rPr>
              <a:t>У ИСТО ВРЕМЕ ПРОГРЕСИВНЕ КАЗНЕ ЗА ИСТОВРЕМЕНИ ПРЕКРШАЈ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792163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БУДНОСТ-СВЕСНОСТ</a:t>
            </a:r>
            <a:r>
              <a:rPr lang="sr-Latn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r-Latn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r-Cyrl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РЕАКЦИЈА СУДИЈА</a:t>
            </a:r>
            <a:endParaRPr lang="sr-Latn-CS" sz="28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29600" cy="33845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ПОЗИЦИЈА СУДИЈА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ПРЕПОЗНАВАЊЕ ПРЕКРШАЈА У НАПАДУ ИЛИ ПРЕКРШАЈА ОДБРАМБЕНОГ ИГРАЧА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ДОЗВОЉАВАЊЕ ПРЕДНОСТИ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ПРОГРЕСИВНА КАЗНА ЗА “ПРОВОКАТОРА”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У СЛУЧАЈУ ПРЕКИДА ИГРЕ ПРОЦЕНИТИ ДА ЛИ ТРЕБА ПУСТИТИ ТРЕНЕРА ДА ПОМОГНЕ ПОВРЕЂЕНОМ ИГРАЧУ, А ЗАТИМ ПРОГРЕСИЈА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НЕ РЕАГОВАТИ ТРЕНУТНО – РАЗУМЕВАЊЕ “ТАКТИКЕ”</a:t>
            </a:r>
          </a:p>
          <a:p>
            <a:pPr eaLnBrk="1" hangingPunct="1"/>
            <a:endParaRPr lang="sr-Latn-CS" sz="2000" b="1" smtClean="0">
              <a:solidFill>
                <a:srgbClr val="2703C1"/>
              </a:solidFill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СУДИЈСКА ТАКТИКА</a:t>
            </a:r>
            <a:endParaRPr lang="sr-Latn-CS" sz="28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0063" y="1857375"/>
            <a:ext cx="8229600" cy="314325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ПРИПРЕМА ЗА УТАКМИЦУ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САЗНАЊА О ПРЕТХОДНОМ МЕЧУ ЕКИПА КОЈЕ ИГРАЈУ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ЕМОТИВНО СТАЊЕ ВАН И НА ТЕРЕНУ - АТМОСФЕРА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ПОШТОВАЊЕ ПРЕМА СУДИЈАМА – ХРАБРОСТ СУДИЈА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ПОДСТИЦАЊЕ И КАЖЊАВАЊЕ У ПРАВОМ МОМЕНТУ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АКЦИЈА – РЕАКЦИЈА   ЕФЕКАТ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РАЗУМЕВАЊЕ ИГРЕ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3200" b="1" i="1" smtClean="0">
                <a:solidFill>
                  <a:srgbClr val="2703C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ЗАДАТАК СУДИЈА</a:t>
            </a:r>
            <a:endParaRPr lang="sr-Latn-CS" sz="2800" b="1" i="1" smtClean="0">
              <a:solidFill>
                <a:srgbClr val="2703C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0063" y="1357313"/>
            <a:ext cx="8229600" cy="25003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ТРЕНУТНА РЕАКЦИЈА НА ДОГАЂАЈ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СМАЊИВАЊЕ И ЕЛИМИНАЦИЈА НЕСПОРТСКОГ ПОНАШАЊА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НЕ СМЕ БИТИ ТОЛЕРАНЦИЈЕ ЗА ПРЕКРШАЈ У НАПАДУ АЛИ НИ ПРЕСТРОГОСТИ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</a:pPr>
            <a:r>
              <a:rPr lang="sr-Cyrl-CS" sz="2000" i="1" smtClean="0">
                <a:solidFill>
                  <a:srgbClr val="2703C1"/>
                </a:solidFill>
              </a:rPr>
              <a:t>ОБРАТИТИ ПАЖЊУ НА КОРЕКТНОСТ ОДБРАМБЕНИХ ИГРАЧА ПРИ ФАУЛИРАЊУ НАПАДАЧА</a:t>
            </a:r>
            <a:endParaRPr lang="sr-Latn-CS" sz="2000" i="1" smtClean="0">
              <a:solidFill>
                <a:srgbClr val="2703C1"/>
              </a:solidFill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779838" y="6292850"/>
            <a:ext cx="1766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Cyrl-CS" sz="1200" b="1" i="1">
                <a:solidFill>
                  <a:srgbClr val="FF0000"/>
                </a:solidFill>
              </a:rPr>
              <a:t>Крагујевац, јул 2012.</a:t>
            </a:r>
            <a:endParaRPr lang="sr-Latn-CS" sz="1200" b="1" i="1">
              <a:solidFill>
                <a:srgbClr val="FF0000"/>
              </a:solidFill>
            </a:endParaRPr>
          </a:p>
        </p:txBody>
      </p:sp>
      <p:pic>
        <p:nvPicPr>
          <p:cNvPr id="6" name="Picture 5" descr="prekrsaj u napadu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929066"/>
            <a:ext cx="3929058" cy="2357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343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ПРЕКРШАЈ  У  НАПАДУ</vt:lpstr>
      <vt:lpstr>ПРЕКРШАЈ У НАПАДУ</vt:lpstr>
      <vt:lpstr>ТРЕТМАН ПРЕКРШАЈА У НАПАДУ</vt:lpstr>
      <vt:lpstr>СПЕКТАР ПРЕКРШАЈА НАПАДАЈУЋЕГ ИГРАЧА</vt:lpstr>
      <vt:lpstr>СИТУАЦИЈЕ У КОНТРА-НАПАДУ</vt:lpstr>
      <vt:lpstr>БУДНОСТ-СВЕСНОСТ РЕАКЦИЈА СУДИЈА</vt:lpstr>
      <vt:lpstr>СУДИЈСКА ТАКТИКА</vt:lpstr>
      <vt:lpstr>ЗАДАТАК СУДИЈА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Prekrsaj u napadu</dc:title>
  <dc:creator>Slobodan Visekruna</dc:creator>
  <cp:lastModifiedBy>Windows User</cp:lastModifiedBy>
  <cp:revision>43</cp:revision>
  <dcterms:created xsi:type="dcterms:W3CDTF">2010-06-21T08:20:27Z</dcterms:created>
  <dcterms:modified xsi:type="dcterms:W3CDTF">2012-06-28T11:20:18Z</dcterms:modified>
</cp:coreProperties>
</file>